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3"/>
  </p:notesMasterIdLst>
  <p:handoutMasterIdLst>
    <p:handoutMasterId r:id="rId44"/>
  </p:handoutMasterIdLst>
  <p:sldIdLst>
    <p:sldId id="274" r:id="rId4"/>
    <p:sldId id="446" r:id="rId5"/>
    <p:sldId id="276" r:id="rId6"/>
    <p:sldId id="449" r:id="rId7"/>
    <p:sldId id="419" r:id="rId8"/>
    <p:sldId id="420" r:id="rId9"/>
    <p:sldId id="450" r:id="rId10"/>
    <p:sldId id="451" r:id="rId11"/>
    <p:sldId id="417" r:id="rId12"/>
    <p:sldId id="452" r:id="rId13"/>
    <p:sldId id="457" r:id="rId14"/>
    <p:sldId id="458" r:id="rId15"/>
    <p:sldId id="459" r:id="rId16"/>
    <p:sldId id="453" r:id="rId17"/>
    <p:sldId id="454" r:id="rId18"/>
    <p:sldId id="439" r:id="rId19"/>
    <p:sldId id="421" r:id="rId20"/>
    <p:sldId id="440" r:id="rId21"/>
    <p:sldId id="456" r:id="rId22"/>
    <p:sldId id="463" r:id="rId23"/>
    <p:sldId id="464" r:id="rId24"/>
    <p:sldId id="423" r:id="rId25"/>
    <p:sldId id="460" r:id="rId26"/>
    <p:sldId id="441" r:id="rId27"/>
    <p:sldId id="431" r:id="rId28"/>
    <p:sldId id="461" r:id="rId29"/>
    <p:sldId id="429" r:id="rId30"/>
    <p:sldId id="462" r:id="rId31"/>
    <p:sldId id="435" r:id="rId32"/>
    <p:sldId id="433" r:id="rId33"/>
    <p:sldId id="436" r:id="rId34"/>
    <p:sldId id="447" r:id="rId35"/>
    <p:sldId id="448" r:id="rId36"/>
    <p:sldId id="444" r:id="rId37"/>
    <p:sldId id="434" r:id="rId38"/>
    <p:sldId id="349" r:id="rId39"/>
    <p:sldId id="445" r:id="rId40"/>
    <p:sldId id="413" r:id="rId41"/>
    <p:sldId id="414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ъдържание" id="{FB3643DB-E1F8-494C-BFD9-874508D7EF39}">
          <p14:sldIdLst>
            <p14:sldId id="274"/>
            <p14:sldId id="446"/>
            <p14:sldId id="276"/>
          </p14:sldIdLst>
        </p14:section>
        <p14:section name="Променливи и типове данни" id="{605653D1-6D9E-4B54-A47E-E1E62D2CC6DB}">
          <p14:sldIdLst>
            <p14:sldId id="449"/>
            <p14:sldId id="419"/>
            <p14:sldId id="420"/>
          </p14:sldIdLst>
        </p14:section>
        <p14:section name="Четене на потребителски вход" id="{B04E2C39-720B-4E33-AB30-2723B991465E}">
          <p14:sldIdLst>
            <p14:sldId id="450"/>
            <p14:sldId id="451"/>
            <p14:sldId id="417"/>
          </p14:sldIdLst>
        </p14:section>
        <p14:section name="Прости операции" id="{C8099937-6A6E-4B67-8645-AC08477A2E18}">
          <p14:sldIdLst>
            <p14:sldId id="452"/>
            <p14:sldId id="457"/>
            <p14:sldId id="458"/>
            <p14:sldId id="459"/>
            <p14:sldId id="453"/>
            <p14:sldId id="454"/>
            <p14:sldId id="439"/>
            <p14:sldId id="421"/>
            <p14:sldId id="440"/>
          </p14:sldIdLst>
        </p14:section>
        <p14:section name="Печатане на екрана" id="{C0EEAC4E-7657-4B23-B990-9F98F817CE0F}">
          <p14:sldIdLst>
            <p14:sldId id="456"/>
            <p14:sldId id="463"/>
            <p14:sldId id="464"/>
            <p14:sldId id="423"/>
            <p14:sldId id="460"/>
          </p14:sldIdLst>
        </p14:section>
        <p14:section name="Задачи" id="{76D4C139-AF1F-4476-992A-556440789449}">
          <p14:sldIdLst>
            <p14:sldId id="441"/>
            <p14:sldId id="431"/>
            <p14:sldId id="461"/>
            <p14:sldId id="429"/>
            <p14:sldId id="462"/>
            <p14:sldId id="435"/>
            <p14:sldId id="433"/>
            <p14:sldId id="436"/>
            <p14:sldId id="447"/>
            <p14:sldId id="448"/>
            <p14:sldId id="444"/>
            <p14:sldId id="434"/>
            <p14:sldId id="349"/>
            <p14:sldId id="445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6" autoAdjust="0"/>
    <p:restoredTop sz="94533" autoAdjust="0"/>
  </p:normalViewPr>
  <p:slideViewPr>
    <p:cSldViewPr>
      <p:cViewPr varScale="1">
        <p:scale>
          <a:sx n="88" d="100"/>
          <a:sy n="88" d="100"/>
        </p:scale>
        <p:origin x="26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54" y="42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07-Jul-17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7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72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8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239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07-Jul-17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395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892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09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07-Jul-17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32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EEE_floating_poi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Template_literals" TargetMode="External"/><Relationship Id="rId2" Type="http://schemas.openxmlformats.org/officeDocument/2006/relationships/hyperlink" Target="https://judge.softuni.bg/Contests/Practice/Index/151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3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027612" y="1992193"/>
            <a:ext cx="6492137" cy="1311301"/>
          </a:xfrm>
        </p:spPr>
        <p:txBody>
          <a:bodyPr>
            <a:normAutofit fontScale="85000" lnSpcReduction="10000"/>
          </a:bodyPr>
          <a:lstStyle/>
          <a:p>
            <a:r>
              <a:rPr lang="bg-BG" dirty="0" smtClean="0"/>
              <a:t>Работа с конзола, </a:t>
            </a:r>
            <a:r>
              <a:rPr lang="bg-BG" dirty="0"/>
              <a:t>аритметични </a:t>
            </a:r>
            <a:r>
              <a:rPr lang="bg-BG" dirty="0" smtClean="0"/>
              <a:t>операции с числа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pic>
        <p:nvPicPr>
          <p:cNvPr id="14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7" y="3810000"/>
            <a:ext cx="4388914" cy="246914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841724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7596" y="5005678"/>
            <a:ext cx="10363200" cy="820600"/>
          </a:xfrm>
        </p:spPr>
        <p:txBody>
          <a:bodyPr/>
          <a:lstStyle/>
          <a:p>
            <a:r>
              <a:rPr lang="bg-BG" dirty="0"/>
              <a:t>Прости операции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с текст и числа</a:t>
            </a:r>
            <a:endParaRPr lang="en-US" dirty="0"/>
          </a:p>
        </p:txBody>
      </p:sp>
      <p:pic>
        <p:nvPicPr>
          <p:cNvPr id="7" name="Picture 6" descr="http://softuni.bg" title="SoftUni Code Wizard">
            <a:extLst>
              <a:ext uri="{FF2B5EF4-FFF2-40B4-BE49-F238E27FC236}">
                <a16:creationId xmlns:a16="http://schemas.microsoft.com/office/drawing/2014/main" id="{BD3D44D4-3C2C-4BCA-9AFF-E75BCC4B3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6795" y="2121744"/>
            <a:ext cx="2514598" cy="2759609"/>
          </a:xfrm>
          <a:prstGeom prst="rect">
            <a:avLst/>
          </a:prstGeom>
        </p:spPr>
      </p:pic>
      <p:pic>
        <p:nvPicPr>
          <p:cNvPr id="8" name="Picture 7" descr="http://softuni.bg" title="SoftUni Code Wizard">
            <a:extLst>
              <a:ext uri="{FF2B5EF4-FFF2-40B4-BE49-F238E27FC236}">
                <a16:creationId xmlns:a16="http://schemas.microsoft.com/office/drawing/2014/main" id="{4843EC17-8A43-494F-8CC4-1B55BF161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1" y="2118749"/>
            <a:ext cx="2515911" cy="2761049"/>
          </a:xfrm>
          <a:prstGeom prst="rect">
            <a:avLst/>
          </a:prstGeom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D851C59F-5E22-4C7E-AF2F-32D50C58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1" y="1828800"/>
            <a:ext cx="685800" cy="585888"/>
          </a:xfrm>
          <a:prstGeom prst="wedgeRoundRectCallout">
            <a:avLst>
              <a:gd name="adj1" fmla="val -71909"/>
              <a:gd name="adj2" fmla="val 100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endParaRPr lang="bg-BG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87BCAD9E-2514-4028-9571-1EFFDFBB2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394" y="1807029"/>
            <a:ext cx="685800" cy="585888"/>
          </a:xfrm>
          <a:prstGeom prst="wedgeRoundRectCallout">
            <a:avLst>
              <a:gd name="adj1" fmla="val 52959"/>
              <a:gd name="adj2" fmla="val 97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endParaRPr lang="bg-BG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8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88815" y="1295400"/>
            <a:ext cx="11804822" cy="4419600"/>
          </a:xfrm>
        </p:spPr>
        <p:txBody>
          <a:bodyPr>
            <a:normAutofit/>
          </a:bodyPr>
          <a:lstStyle/>
          <a:p>
            <a:r>
              <a:rPr lang="bg-BG" dirty="0"/>
              <a:t>Да се напише програма, </a:t>
            </a:r>
            <a:r>
              <a:rPr lang="bg-BG" dirty="0" smtClean="0"/>
              <a:t>която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bg-BG" dirty="0" smtClean="0"/>
              <a:t>чете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име</a:t>
            </a:r>
            <a:r>
              <a:rPr lang="bg-BG" dirty="0" smtClean="0"/>
              <a:t> </a:t>
            </a:r>
            <a:r>
              <a:rPr lang="bg-BG" dirty="0"/>
              <a:t>на човек, въведено от </a:t>
            </a:r>
            <a:r>
              <a:rPr lang="bg-BG" dirty="0" smtClean="0"/>
              <a:t>потребителя</a:t>
            </a:r>
            <a:endParaRPr lang="en-US" dirty="0" smtClean="0"/>
          </a:p>
          <a:p>
            <a:pPr lvl="1"/>
            <a:r>
              <a:rPr lang="bg-BG" dirty="0" smtClean="0"/>
              <a:t>отпечатва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Hello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&lt;name&gt;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</a:t>
            </a:r>
            <a:r>
              <a:rPr lang="en-US" dirty="0" smtClean="0"/>
              <a:t>"</a:t>
            </a:r>
            <a:r>
              <a:rPr lang="bg-BG" dirty="0" smtClean="0"/>
              <a:t>, </a:t>
            </a:r>
            <a:r>
              <a:rPr lang="bg-BG" dirty="0"/>
              <a:t>където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name&gt; </a:t>
            </a:r>
            <a:r>
              <a:rPr lang="bg-BG" dirty="0" smtClean="0"/>
              <a:t>е </a:t>
            </a:r>
            <a:r>
              <a:rPr lang="bg-BG" dirty="0"/>
              <a:t>въведеното преди това име.</a:t>
            </a:r>
            <a:endParaRPr lang="en-US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Поздрав по име - пример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4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88815" y="1905000"/>
            <a:ext cx="11804822" cy="441960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Поздрав по име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38434" y="2021919"/>
            <a:ext cx="106680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dirty="0" err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greetingByName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input]) {</a:t>
            </a:r>
          </a:p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greeting = "Hello, "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name;</a:t>
            </a:r>
          </a:p>
          <a:p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console.log(greeting);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2" y="1525849"/>
            <a:ext cx="4507622" cy="1014767"/>
          </a:xfrm>
          <a:prstGeom prst="wedgeRoundRectCallout">
            <a:avLst>
              <a:gd name="adj1" fmla="val -33870"/>
              <a:gd name="adj2" fmla="val 77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Операцията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"+" долепя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текстовете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22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число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Съединяване на текст и число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62303"/>
            <a:ext cx="10515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"Maria";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"Ivanova";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lastName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@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4536014"/>
            <a:ext cx="10515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sum is: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console.log(sum);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1812" y="3685852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 Ivanova @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70237" y="5791200"/>
            <a:ext cx="4325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is 1.52.5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2" y="2033233"/>
            <a:ext cx="4507622" cy="1014767"/>
          </a:xfrm>
          <a:prstGeom prst="wedgeRoundRectCallout">
            <a:avLst>
              <a:gd name="adj1" fmla="val -33870"/>
              <a:gd name="adj2" fmla="val 77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Резултатът е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долепяне/конкатенация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767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10" grpId="0" animBg="1"/>
      <p:bldP spid="7" grpId="0"/>
      <p:bldP spid="3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Събиране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Изваждане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/>
              <a:t>)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Аритметични </a:t>
            </a:r>
            <a:r>
              <a:rPr lang="bg-BG" dirty="0" smtClean="0"/>
              <a:t>операции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6275" y="1828800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3962400"/>
            <a:ext cx="1036320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subtract([arg1, arg2]) {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 = Number(arg1);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 = Number(arg2);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console.log(result);</a:t>
            </a:r>
          </a:p>
          <a:p>
            <a:r>
              <a: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8011" y="2690575"/>
            <a:ext cx="1295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8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Умножение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Деление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bg-BG" dirty="0">
                <a:latin typeface="Consolas" panose="020B0609020204030204" pitchFamily="49" charset="0"/>
              </a:rPr>
              <a:t>*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828800"/>
            <a:ext cx="106680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78616" y="4191000"/>
            <a:ext cx="10688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4;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parseInt(a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infinity =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sqrt = Math.sqrt(-1)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5212" y="2698955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35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7412" y="4567535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6.25 (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дробно делене</a:t>
            </a: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  <a:endParaRPr lang="nn-NO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08612" y="49485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6 (</a:t>
            </a: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дробната част се отрязва</a:t>
            </a: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  <a:endParaRPr lang="nn-NO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0412" y="52578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6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получава се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 (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безкрайност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56212" y="56388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получава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се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не число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5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2800" dirty="0"/>
              <a:t>В програмирането можем да пресмятаме числени изрази</a:t>
            </a:r>
          </a:p>
          <a:p>
            <a:endParaRPr lang="bg-BG" sz="2800" dirty="0"/>
          </a:p>
          <a:p>
            <a:pPr>
              <a:spcBef>
                <a:spcPts val="0"/>
              </a:spcBef>
            </a:pPr>
            <a:r>
              <a:rPr lang="bg-BG" sz="2800" dirty="0"/>
              <a:t>Изчисляване на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лице на трапец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Числени изрази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646101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expr = (3 + 5) * (4 – 2);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8566" y="2663826"/>
            <a:ext cx="10363202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trapezoidArea([arg1, arg2, arg3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b1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(arg1);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b2 = Number(arg2);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(arg3);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(b1 + b2) * h /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console.log("Trapezoid area = " + area);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07399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</a:t>
            </a:r>
            <a:r>
              <a:rPr lang="bg-BG" dirty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553823" y="946761"/>
            <a:ext cx="5018930" cy="1149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Задачи с прости изчисления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835">
            <a:off x="3956717" y="1340535"/>
            <a:ext cx="5692770" cy="1233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00" y="2464320"/>
            <a:ext cx="5562600" cy="12705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474">
            <a:off x="5291463" y="2485273"/>
            <a:ext cx="5213985" cy="1457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425555" lon="1161734" rev="21304858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5859">
            <a:off x="3409765" y="3620737"/>
            <a:ext cx="6195125" cy="11065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581">
            <a:off x="6218956" y="724748"/>
            <a:ext cx="5298339" cy="15260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99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bg-BG" dirty="0"/>
              <a:t>При събиране и изваждане на числа, ако не превърнем </a:t>
            </a:r>
            <a:r>
              <a:rPr lang="bg-BG" dirty="0" smtClean="0"/>
              <a:t>стойността </a:t>
            </a:r>
            <a:r>
              <a:rPr lang="bg-BG" dirty="0"/>
              <a:t>на променливата в число:</a:t>
            </a:r>
          </a:p>
          <a:p>
            <a:endParaRPr lang="bg-BG" dirty="0"/>
          </a:p>
          <a:p>
            <a:pPr>
              <a:spcAft>
                <a:spcPts val="0"/>
              </a:spcAft>
            </a:pPr>
            <a:endParaRPr lang="bg-BG" dirty="0"/>
          </a:p>
          <a:p>
            <a:endParaRPr lang="bg-BG" dirty="0"/>
          </a:p>
          <a:p>
            <a:r>
              <a:rPr lang="bg-BG" dirty="0"/>
              <a:t>При умножение и деление на числа се получават отклонения в остатъка:</a:t>
            </a:r>
          </a:p>
          <a:p>
            <a:pPr>
              <a:spcBef>
                <a:spcPts val="0"/>
              </a:spcBef>
            </a:pPr>
            <a:endParaRPr lang="bg-BG" dirty="0"/>
          </a:p>
          <a:p>
            <a:pPr>
              <a:spcBef>
                <a:spcPts val="0"/>
              </a:spcBef>
            </a:pPr>
            <a:endParaRPr lang="bg-BG" dirty="0"/>
          </a:p>
          <a:p>
            <a:pPr>
              <a:spcBef>
                <a:spcPts val="0"/>
              </a:spcBef>
            </a:pPr>
            <a:endParaRPr lang="bg-BG" dirty="0"/>
          </a:p>
          <a:p>
            <a:pPr marL="0" indent="0">
              <a:spcBef>
                <a:spcPts val="0"/>
              </a:spcBef>
              <a:buNone/>
            </a:pPr>
            <a:r>
              <a:rPr lang="bg-BG" sz="3600" i="1" dirty="0"/>
              <a:t>	</a:t>
            </a:r>
            <a:r>
              <a:rPr lang="en-US" sz="3600" i="1" dirty="0">
                <a:hlinkClick r:id="rId2"/>
              </a:rPr>
              <a:t>IEEE 754</a:t>
            </a:r>
            <a:r>
              <a:rPr lang="bg-BG" sz="3600" i="1" dirty="0"/>
              <a:t> – стандарт за представяне на числата с плаваща запетая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Особености при </a:t>
            </a:r>
            <a:r>
              <a:rPr lang="bg-BG" dirty="0" smtClean="0"/>
              <a:t>операции с числа</a:t>
            </a:r>
            <a:r>
              <a:rPr lang="en-US" dirty="0" smtClean="0"/>
              <a:t> </a:t>
            </a:r>
            <a:r>
              <a:rPr lang="bg-BG" dirty="0"/>
              <a:t>в </a:t>
            </a:r>
            <a:r>
              <a:rPr lang="en-US" dirty="0"/>
              <a:t>JavaScript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419600"/>
            <a:ext cx="105187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 * 1.3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nn-NO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0224" y="44196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29.900000000000002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579812" y="5068906"/>
            <a:ext cx="4953000" cy="603805"/>
          </a:xfrm>
          <a:custGeom>
            <a:avLst/>
            <a:gdLst>
              <a:gd name="connsiteX0" fmla="*/ 0 w 4191000"/>
              <a:gd name="connsiteY0" fmla="*/ 100636 h 603805"/>
              <a:gd name="connsiteX1" fmla="*/ 100636 w 4191000"/>
              <a:gd name="connsiteY1" fmla="*/ 0 h 603805"/>
              <a:gd name="connsiteX2" fmla="*/ 2444750 w 4191000"/>
              <a:gd name="connsiteY2" fmla="*/ 0 h 603805"/>
              <a:gd name="connsiteX3" fmla="*/ 3623958 w 4191000"/>
              <a:gd name="connsiteY3" fmla="*/ -223239 h 603805"/>
              <a:gd name="connsiteX4" fmla="*/ 3492500 w 4191000"/>
              <a:gd name="connsiteY4" fmla="*/ 0 h 603805"/>
              <a:gd name="connsiteX5" fmla="*/ 4090364 w 4191000"/>
              <a:gd name="connsiteY5" fmla="*/ 0 h 603805"/>
              <a:gd name="connsiteX6" fmla="*/ 4191000 w 4191000"/>
              <a:gd name="connsiteY6" fmla="*/ 100636 h 603805"/>
              <a:gd name="connsiteX7" fmla="*/ 4191000 w 4191000"/>
              <a:gd name="connsiteY7" fmla="*/ 100634 h 603805"/>
              <a:gd name="connsiteX8" fmla="*/ 4191000 w 4191000"/>
              <a:gd name="connsiteY8" fmla="*/ 100634 h 603805"/>
              <a:gd name="connsiteX9" fmla="*/ 4191000 w 4191000"/>
              <a:gd name="connsiteY9" fmla="*/ 251585 h 603805"/>
              <a:gd name="connsiteX10" fmla="*/ 4191000 w 4191000"/>
              <a:gd name="connsiteY10" fmla="*/ 503169 h 603805"/>
              <a:gd name="connsiteX11" fmla="*/ 4090364 w 4191000"/>
              <a:gd name="connsiteY11" fmla="*/ 603805 h 603805"/>
              <a:gd name="connsiteX12" fmla="*/ 3492500 w 4191000"/>
              <a:gd name="connsiteY12" fmla="*/ 603805 h 603805"/>
              <a:gd name="connsiteX13" fmla="*/ 2444750 w 4191000"/>
              <a:gd name="connsiteY13" fmla="*/ 603805 h 603805"/>
              <a:gd name="connsiteX14" fmla="*/ 2444750 w 4191000"/>
              <a:gd name="connsiteY14" fmla="*/ 603805 h 603805"/>
              <a:gd name="connsiteX15" fmla="*/ 100636 w 4191000"/>
              <a:gd name="connsiteY15" fmla="*/ 603805 h 603805"/>
              <a:gd name="connsiteX16" fmla="*/ 0 w 4191000"/>
              <a:gd name="connsiteY16" fmla="*/ 503169 h 603805"/>
              <a:gd name="connsiteX17" fmla="*/ 0 w 4191000"/>
              <a:gd name="connsiteY17" fmla="*/ 251585 h 603805"/>
              <a:gd name="connsiteX18" fmla="*/ 0 w 4191000"/>
              <a:gd name="connsiteY18" fmla="*/ 100634 h 603805"/>
              <a:gd name="connsiteX19" fmla="*/ 0 w 4191000"/>
              <a:gd name="connsiteY19" fmla="*/ 100634 h 603805"/>
              <a:gd name="connsiteX20" fmla="*/ 0 w 4191000"/>
              <a:gd name="connsiteY20" fmla="*/ 100636 h 603805"/>
              <a:gd name="connsiteX0" fmla="*/ 0 w 4191000"/>
              <a:gd name="connsiteY0" fmla="*/ 100636 h 603805"/>
              <a:gd name="connsiteX1" fmla="*/ 100636 w 4191000"/>
              <a:gd name="connsiteY1" fmla="*/ 0 h 603805"/>
              <a:gd name="connsiteX2" fmla="*/ 2444750 w 4191000"/>
              <a:gd name="connsiteY2" fmla="*/ 0 h 603805"/>
              <a:gd name="connsiteX3" fmla="*/ 3492500 w 4191000"/>
              <a:gd name="connsiteY3" fmla="*/ 0 h 603805"/>
              <a:gd name="connsiteX4" fmla="*/ 4090364 w 4191000"/>
              <a:gd name="connsiteY4" fmla="*/ 0 h 603805"/>
              <a:gd name="connsiteX5" fmla="*/ 4191000 w 4191000"/>
              <a:gd name="connsiteY5" fmla="*/ 100636 h 603805"/>
              <a:gd name="connsiteX6" fmla="*/ 4191000 w 4191000"/>
              <a:gd name="connsiteY6" fmla="*/ 100634 h 603805"/>
              <a:gd name="connsiteX7" fmla="*/ 4191000 w 4191000"/>
              <a:gd name="connsiteY7" fmla="*/ 100634 h 603805"/>
              <a:gd name="connsiteX8" fmla="*/ 4191000 w 4191000"/>
              <a:gd name="connsiteY8" fmla="*/ 251585 h 603805"/>
              <a:gd name="connsiteX9" fmla="*/ 4191000 w 4191000"/>
              <a:gd name="connsiteY9" fmla="*/ 503169 h 603805"/>
              <a:gd name="connsiteX10" fmla="*/ 4090364 w 4191000"/>
              <a:gd name="connsiteY10" fmla="*/ 603805 h 603805"/>
              <a:gd name="connsiteX11" fmla="*/ 3492500 w 4191000"/>
              <a:gd name="connsiteY11" fmla="*/ 603805 h 603805"/>
              <a:gd name="connsiteX12" fmla="*/ 2444750 w 4191000"/>
              <a:gd name="connsiteY12" fmla="*/ 603805 h 603805"/>
              <a:gd name="connsiteX13" fmla="*/ 2444750 w 4191000"/>
              <a:gd name="connsiteY13" fmla="*/ 603805 h 603805"/>
              <a:gd name="connsiteX14" fmla="*/ 100636 w 4191000"/>
              <a:gd name="connsiteY14" fmla="*/ 603805 h 603805"/>
              <a:gd name="connsiteX15" fmla="*/ 0 w 4191000"/>
              <a:gd name="connsiteY15" fmla="*/ 503169 h 603805"/>
              <a:gd name="connsiteX16" fmla="*/ 0 w 4191000"/>
              <a:gd name="connsiteY16" fmla="*/ 251585 h 603805"/>
              <a:gd name="connsiteX17" fmla="*/ 0 w 4191000"/>
              <a:gd name="connsiteY17" fmla="*/ 100634 h 603805"/>
              <a:gd name="connsiteX18" fmla="*/ 0 w 4191000"/>
              <a:gd name="connsiteY18" fmla="*/ 100634 h 603805"/>
              <a:gd name="connsiteX19" fmla="*/ 0 w 4191000"/>
              <a:gd name="connsiteY19" fmla="*/ 100636 h 60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91000" h="603805">
                <a:moveTo>
                  <a:pt x="0" y="100636"/>
                </a:moveTo>
                <a:cubicBezTo>
                  <a:pt x="0" y="45056"/>
                  <a:pt x="45056" y="0"/>
                  <a:pt x="100636" y="0"/>
                </a:cubicBezTo>
                <a:lnTo>
                  <a:pt x="2444750" y="0"/>
                </a:lnTo>
                <a:lnTo>
                  <a:pt x="3492500" y="0"/>
                </a:lnTo>
                <a:lnTo>
                  <a:pt x="4090364" y="0"/>
                </a:lnTo>
                <a:cubicBezTo>
                  <a:pt x="4145944" y="0"/>
                  <a:pt x="4191000" y="45056"/>
                  <a:pt x="4191000" y="100636"/>
                </a:cubicBezTo>
                <a:lnTo>
                  <a:pt x="4191000" y="100634"/>
                </a:lnTo>
                <a:lnTo>
                  <a:pt x="4191000" y="100634"/>
                </a:lnTo>
                <a:lnTo>
                  <a:pt x="4191000" y="251585"/>
                </a:lnTo>
                <a:lnTo>
                  <a:pt x="4191000" y="503169"/>
                </a:lnTo>
                <a:cubicBezTo>
                  <a:pt x="4191000" y="558749"/>
                  <a:pt x="4145944" y="603805"/>
                  <a:pt x="4090364" y="603805"/>
                </a:cubicBezTo>
                <a:lnTo>
                  <a:pt x="3492500" y="603805"/>
                </a:lnTo>
                <a:lnTo>
                  <a:pt x="2444750" y="603805"/>
                </a:lnTo>
                <a:lnTo>
                  <a:pt x="2444750" y="603805"/>
                </a:lnTo>
                <a:lnTo>
                  <a:pt x="100636" y="603805"/>
                </a:lnTo>
                <a:cubicBezTo>
                  <a:pt x="45056" y="603805"/>
                  <a:pt x="0" y="558749"/>
                  <a:pt x="0" y="503169"/>
                </a:cubicBezTo>
                <a:lnTo>
                  <a:pt x="0" y="251585"/>
                </a:lnTo>
                <a:lnTo>
                  <a:pt x="0" y="100634"/>
                </a:lnTo>
                <a:lnTo>
                  <a:pt x="0" y="100634"/>
                </a:lnTo>
                <a:lnTo>
                  <a:pt x="0" y="100636"/>
                </a:lnTo>
                <a:close/>
              </a:path>
            </a:pathLst>
          </a:cu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b.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toFixed(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 </a:t>
            </a:r>
            <a:r>
              <a:rPr lang="bg-BG" sz="28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"29.90"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4967" y="1981200"/>
            <a:ext cx="105187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6149C5D1-56F5-46FE-B42A-3AD70F9559DC}"/>
              </a:ext>
            </a:extLst>
          </p:cNvPr>
          <p:cNvSpPr txBox="1"/>
          <p:nvPr/>
        </p:nvSpPr>
        <p:spPr>
          <a:xfrm>
            <a:off x="4818568" y="2362200"/>
            <a:ext cx="5238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Дробен резултат: 7.5 </a:t>
            </a:r>
            <a:endParaRPr lang="en-US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bg-BG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bg-BG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1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7596" y="5005678"/>
            <a:ext cx="10363200" cy="820600"/>
          </a:xfrm>
        </p:spPr>
        <p:txBody>
          <a:bodyPr/>
          <a:lstStyle/>
          <a:p>
            <a:r>
              <a:rPr lang="bg-BG" dirty="0" smtClean="0"/>
              <a:t>Печатане на екрана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 smtClean="0"/>
              <a:t>Форматиране на изход</a:t>
            </a:r>
            <a:endParaRPr lang="en-US" dirty="0"/>
          </a:p>
        </p:txBody>
      </p:sp>
      <p:pic>
        <p:nvPicPr>
          <p:cNvPr id="7" name="Picture 6" descr="http://softuni.bg" title="SoftUni Code Wizard">
            <a:extLst>
              <a:ext uri="{FF2B5EF4-FFF2-40B4-BE49-F238E27FC236}">
                <a16:creationId xmlns:a16="http://schemas.microsoft.com/office/drawing/2014/main" id="{BD3D44D4-3C2C-4BCA-9AFF-E75BCC4B3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6795" y="2121744"/>
            <a:ext cx="2514598" cy="2759609"/>
          </a:xfrm>
          <a:prstGeom prst="rect">
            <a:avLst/>
          </a:prstGeom>
        </p:spPr>
      </p:pic>
      <p:pic>
        <p:nvPicPr>
          <p:cNvPr id="8" name="Picture 7" descr="http://softuni.bg" title="SoftUni Code Wizard">
            <a:extLst>
              <a:ext uri="{FF2B5EF4-FFF2-40B4-BE49-F238E27FC236}">
                <a16:creationId xmlns:a16="http://schemas.microsoft.com/office/drawing/2014/main" id="{4843EC17-8A43-494F-8CC4-1B55BF161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1" y="2118749"/>
            <a:ext cx="2515911" cy="2761049"/>
          </a:xfrm>
          <a:prstGeom prst="rect">
            <a:avLst/>
          </a:prstGeom>
        </p:spPr>
      </p:pic>
      <p:sp>
        <p:nvSpPr>
          <p:cNvPr id="9" name="AutoShape 7">
            <a:extLst>
              <a:ext uri="{FF2B5EF4-FFF2-40B4-BE49-F238E27FC236}">
                <a16:creationId xmlns:a16="http://schemas.microsoft.com/office/drawing/2014/main" id="{3016B4F3-F8CF-4F99-9C37-71DA2175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290" y="1704764"/>
            <a:ext cx="1885722" cy="827970"/>
          </a:xfrm>
          <a:prstGeom prst="wedgeRoundRectCallout">
            <a:avLst>
              <a:gd name="adj1" fmla="val 15531"/>
              <a:gd name="adj2" fmla="val -34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`${…}`</a:t>
            </a:r>
            <a:endParaRPr lang="bg-BG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6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#TODO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3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</a:t>
            </a:r>
            <a:r>
              <a:rPr 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интерполация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{arg1}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${arg2}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${arg3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800"/>
              </a:spcBef>
            </a:pPr>
            <a:r>
              <a:rPr lang="bg-BG" sz="3200" dirty="0" smtClean="0"/>
              <a:t>Пример</a:t>
            </a:r>
            <a:r>
              <a:rPr lang="bg-BG" sz="3200" dirty="0"/>
              <a:t>: поздрав по име: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Съединяване на текст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2624" y="3505200"/>
            <a:ext cx="1074578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greet([name]) {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`Hello, ${name}!`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915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</a:t>
            </a:r>
            <a:r>
              <a:rPr lang="bg-BG" dirty="0">
                <a:hlinkClick r:id="rId2"/>
              </a:rPr>
              <a:t>2</a:t>
            </a:r>
            <a:endParaRPr lang="en-US" dirty="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065212" y="4893164"/>
            <a:ext cx="5257800" cy="1207611"/>
          </a:xfrm>
          <a:prstGeom prst="wedgeRoundRectCallout">
            <a:avLst>
              <a:gd name="adj1" fmla="val 36470"/>
              <a:gd name="adj2" fmla="val -869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{name}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замества с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аргумента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name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323012" y="2286000"/>
            <a:ext cx="4800600" cy="1079492"/>
          </a:xfrm>
          <a:prstGeom prst="wedgeRoundRectCallout">
            <a:avLst>
              <a:gd name="adj1" fmla="val -39569"/>
              <a:gd name="adj2" fmla="val 1006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Интерполация на стринг се извършва с</a:t>
            </a:r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back-tick</a:t>
            </a:r>
            <a:r>
              <a:rPr lang="bg-BG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`</a:t>
            </a:r>
            <a:r>
              <a:rPr lang="bg-BG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375412" y="5319454"/>
            <a:ext cx="4191000" cy="603805"/>
          </a:xfrm>
          <a:custGeom>
            <a:avLst/>
            <a:gdLst>
              <a:gd name="connsiteX0" fmla="*/ 0 w 4191000"/>
              <a:gd name="connsiteY0" fmla="*/ 100636 h 603805"/>
              <a:gd name="connsiteX1" fmla="*/ 100636 w 4191000"/>
              <a:gd name="connsiteY1" fmla="*/ 0 h 603805"/>
              <a:gd name="connsiteX2" fmla="*/ 2444750 w 4191000"/>
              <a:gd name="connsiteY2" fmla="*/ 0 h 603805"/>
              <a:gd name="connsiteX3" fmla="*/ 3623958 w 4191000"/>
              <a:gd name="connsiteY3" fmla="*/ -223239 h 603805"/>
              <a:gd name="connsiteX4" fmla="*/ 3492500 w 4191000"/>
              <a:gd name="connsiteY4" fmla="*/ 0 h 603805"/>
              <a:gd name="connsiteX5" fmla="*/ 4090364 w 4191000"/>
              <a:gd name="connsiteY5" fmla="*/ 0 h 603805"/>
              <a:gd name="connsiteX6" fmla="*/ 4191000 w 4191000"/>
              <a:gd name="connsiteY6" fmla="*/ 100636 h 603805"/>
              <a:gd name="connsiteX7" fmla="*/ 4191000 w 4191000"/>
              <a:gd name="connsiteY7" fmla="*/ 100634 h 603805"/>
              <a:gd name="connsiteX8" fmla="*/ 4191000 w 4191000"/>
              <a:gd name="connsiteY8" fmla="*/ 100634 h 603805"/>
              <a:gd name="connsiteX9" fmla="*/ 4191000 w 4191000"/>
              <a:gd name="connsiteY9" fmla="*/ 251585 h 603805"/>
              <a:gd name="connsiteX10" fmla="*/ 4191000 w 4191000"/>
              <a:gd name="connsiteY10" fmla="*/ 503169 h 603805"/>
              <a:gd name="connsiteX11" fmla="*/ 4090364 w 4191000"/>
              <a:gd name="connsiteY11" fmla="*/ 603805 h 603805"/>
              <a:gd name="connsiteX12" fmla="*/ 3492500 w 4191000"/>
              <a:gd name="connsiteY12" fmla="*/ 603805 h 603805"/>
              <a:gd name="connsiteX13" fmla="*/ 2444750 w 4191000"/>
              <a:gd name="connsiteY13" fmla="*/ 603805 h 603805"/>
              <a:gd name="connsiteX14" fmla="*/ 2444750 w 4191000"/>
              <a:gd name="connsiteY14" fmla="*/ 603805 h 603805"/>
              <a:gd name="connsiteX15" fmla="*/ 100636 w 4191000"/>
              <a:gd name="connsiteY15" fmla="*/ 603805 h 603805"/>
              <a:gd name="connsiteX16" fmla="*/ 0 w 4191000"/>
              <a:gd name="connsiteY16" fmla="*/ 503169 h 603805"/>
              <a:gd name="connsiteX17" fmla="*/ 0 w 4191000"/>
              <a:gd name="connsiteY17" fmla="*/ 251585 h 603805"/>
              <a:gd name="connsiteX18" fmla="*/ 0 w 4191000"/>
              <a:gd name="connsiteY18" fmla="*/ 100634 h 603805"/>
              <a:gd name="connsiteX19" fmla="*/ 0 w 4191000"/>
              <a:gd name="connsiteY19" fmla="*/ 100634 h 603805"/>
              <a:gd name="connsiteX20" fmla="*/ 0 w 4191000"/>
              <a:gd name="connsiteY20" fmla="*/ 100636 h 603805"/>
              <a:gd name="connsiteX0" fmla="*/ 0 w 4191000"/>
              <a:gd name="connsiteY0" fmla="*/ 100636 h 603805"/>
              <a:gd name="connsiteX1" fmla="*/ 100636 w 4191000"/>
              <a:gd name="connsiteY1" fmla="*/ 0 h 603805"/>
              <a:gd name="connsiteX2" fmla="*/ 2444750 w 4191000"/>
              <a:gd name="connsiteY2" fmla="*/ 0 h 603805"/>
              <a:gd name="connsiteX3" fmla="*/ 3492500 w 4191000"/>
              <a:gd name="connsiteY3" fmla="*/ 0 h 603805"/>
              <a:gd name="connsiteX4" fmla="*/ 4090364 w 4191000"/>
              <a:gd name="connsiteY4" fmla="*/ 0 h 603805"/>
              <a:gd name="connsiteX5" fmla="*/ 4191000 w 4191000"/>
              <a:gd name="connsiteY5" fmla="*/ 100636 h 603805"/>
              <a:gd name="connsiteX6" fmla="*/ 4191000 w 4191000"/>
              <a:gd name="connsiteY6" fmla="*/ 100634 h 603805"/>
              <a:gd name="connsiteX7" fmla="*/ 4191000 w 4191000"/>
              <a:gd name="connsiteY7" fmla="*/ 100634 h 603805"/>
              <a:gd name="connsiteX8" fmla="*/ 4191000 w 4191000"/>
              <a:gd name="connsiteY8" fmla="*/ 251585 h 603805"/>
              <a:gd name="connsiteX9" fmla="*/ 4191000 w 4191000"/>
              <a:gd name="connsiteY9" fmla="*/ 503169 h 603805"/>
              <a:gd name="connsiteX10" fmla="*/ 4090364 w 4191000"/>
              <a:gd name="connsiteY10" fmla="*/ 603805 h 603805"/>
              <a:gd name="connsiteX11" fmla="*/ 3492500 w 4191000"/>
              <a:gd name="connsiteY11" fmla="*/ 603805 h 603805"/>
              <a:gd name="connsiteX12" fmla="*/ 2444750 w 4191000"/>
              <a:gd name="connsiteY12" fmla="*/ 603805 h 603805"/>
              <a:gd name="connsiteX13" fmla="*/ 2444750 w 4191000"/>
              <a:gd name="connsiteY13" fmla="*/ 603805 h 603805"/>
              <a:gd name="connsiteX14" fmla="*/ 100636 w 4191000"/>
              <a:gd name="connsiteY14" fmla="*/ 603805 h 603805"/>
              <a:gd name="connsiteX15" fmla="*/ 0 w 4191000"/>
              <a:gd name="connsiteY15" fmla="*/ 503169 h 603805"/>
              <a:gd name="connsiteX16" fmla="*/ 0 w 4191000"/>
              <a:gd name="connsiteY16" fmla="*/ 251585 h 603805"/>
              <a:gd name="connsiteX17" fmla="*/ 0 w 4191000"/>
              <a:gd name="connsiteY17" fmla="*/ 100634 h 603805"/>
              <a:gd name="connsiteX18" fmla="*/ 0 w 4191000"/>
              <a:gd name="connsiteY18" fmla="*/ 100634 h 603805"/>
              <a:gd name="connsiteX19" fmla="*/ 0 w 4191000"/>
              <a:gd name="connsiteY19" fmla="*/ 100636 h 60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91000" h="603805">
                <a:moveTo>
                  <a:pt x="0" y="100636"/>
                </a:moveTo>
                <a:cubicBezTo>
                  <a:pt x="0" y="45056"/>
                  <a:pt x="45056" y="0"/>
                  <a:pt x="100636" y="0"/>
                </a:cubicBezTo>
                <a:lnTo>
                  <a:pt x="2444750" y="0"/>
                </a:lnTo>
                <a:lnTo>
                  <a:pt x="3492500" y="0"/>
                </a:lnTo>
                <a:lnTo>
                  <a:pt x="4090364" y="0"/>
                </a:lnTo>
                <a:cubicBezTo>
                  <a:pt x="4145944" y="0"/>
                  <a:pt x="4191000" y="45056"/>
                  <a:pt x="4191000" y="100636"/>
                </a:cubicBezTo>
                <a:lnTo>
                  <a:pt x="4191000" y="100634"/>
                </a:lnTo>
                <a:lnTo>
                  <a:pt x="4191000" y="100634"/>
                </a:lnTo>
                <a:lnTo>
                  <a:pt x="4191000" y="251585"/>
                </a:lnTo>
                <a:lnTo>
                  <a:pt x="4191000" y="503169"/>
                </a:lnTo>
                <a:cubicBezTo>
                  <a:pt x="4191000" y="558749"/>
                  <a:pt x="4145944" y="603805"/>
                  <a:pt x="4090364" y="603805"/>
                </a:cubicBezTo>
                <a:lnTo>
                  <a:pt x="3492500" y="603805"/>
                </a:lnTo>
                <a:lnTo>
                  <a:pt x="2444750" y="603805"/>
                </a:lnTo>
                <a:lnTo>
                  <a:pt x="2444750" y="603805"/>
                </a:lnTo>
                <a:lnTo>
                  <a:pt x="100636" y="603805"/>
                </a:lnTo>
                <a:cubicBezTo>
                  <a:pt x="45056" y="603805"/>
                  <a:pt x="0" y="558749"/>
                  <a:pt x="0" y="503169"/>
                </a:cubicBezTo>
                <a:lnTo>
                  <a:pt x="0" y="251585"/>
                </a:lnTo>
                <a:lnTo>
                  <a:pt x="0" y="100634"/>
                </a:lnTo>
                <a:lnTo>
                  <a:pt x="0" y="100634"/>
                </a:lnTo>
                <a:lnTo>
                  <a:pt x="0" y="100636"/>
                </a:lnTo>
                <a:close/>
              </a:path>
            </a:pathLst>
          </a:cu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Hint: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Template literals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88815" y="1905000"/>
            <a:ext cx="11804822" cy="4419600"/>
          </a:xfrm>
        </p:spPr>
        <p:txBody>
          <a:bodyPr>
            <a:normAutofit/>
          </a:bodyPr>
          <a:lstStyle/>
          <a:p>
            <a:r>
              <a:rPr lang="bg-BG" dirty="0"/>
              <a:t>Да се напише програма, </a:t>
            </a:r>
            <a:r>
              <a:rPr lang="bg-BG" dirty="0" smtClean="0"/>
              <a:t>която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bg-BG" dirty="0" smtClean="0"/>
              <a:t>чете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име</a:t>
            </a:r>
            <a:r>
              <a:rPr lang="bg-BG" dirty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фамилия</a:t>
            </a:r>
            <a:r>
              <a:rPr lang="bg-BG" dirty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възраст</a:t>
            </a:r>
            <a:r>
              <a:rPr lang="bg-BG" dirty="0"/>
              <a:t> 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град</a:t>
            </a:r>
            <a:r>
              <a:rPr lang="bg-BG" dirty="0" smtClean="0"/>
              <a:t>, въведени </a:t>
            </a:r>
            <a:r>
              <a:rPr lang="bg-BG" dirty="0"/>
              <a:t>от </a:t>
            </a:r>
            <a:r>
              <a:rPr lang="bg-BG" dirty="0" smtClean="0"/>
              <a:t>потребителя</a:t>
            </a:r>
            <a:endParaRPr lang="en-US" dirty="0" smtClean="0"/>
          </a:p>
          <a:p>
            <a:pPr lvl="1"/>
            <a:r>
              <a:rPr lang="bg-BG" dirty="0" smtClean="0"/>
              <a:t>отпечатва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You are &lt;</a:t>
            </a:r>
            <a:r>
              <a:rPr lang="en-US" sz="30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firstName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 &lt;</a:t>
            </a:r>
            <a:r>
              <a:rPr lang="en-US" sz="30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lastName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&gt;, a &lt;age&gt;-years old person from &lt;town&gt;</a:t>
            </a:r>
            <a:r>
              <a:rPr lang="en-US" dirty="0" smtClean="0"/>
              <a:t>"</a:t>
            </a:r>
            <a:r>
              <a:rPr lang="bg-BG" dirty="0" smtClean="0"/>
              <a:t>.</a:t>
            </a:r>
            <a:endParaRPr lang="en-US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Съединяване на текст и числа - пример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0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</a:t>
            </a:r>
            <a:r>
              <a:rPr lang="bg-BG" dirty="0" smtClean="0"/>
              <a:t>числа - решение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1828800"/>
            <a:ext cx="108060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personalInfo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([arg1, arg2, arg3, arg4]) {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arg1;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arg2;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Number(arg3);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arg4;    </a:t>
            </a:r>
          </a:p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console.log(`You are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${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${age}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old person from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${town}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.`); </a:t>
            </a:r>
          </a:p>
          <a:p>
            <a:r>
              <a: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 програмирането можем да закръгляме дробни числа</a:t>
            </a:r>
            <a:endParaRPr lang="en-US" sz="3200" dirty="0"/>
          </a:p>
          <a:p>
            <a:pPr lvl="1">
              <a:spcAft>
                <a:spcPts val="0"/>
              </a:spcAft>
            </a:pPr>
            <a:r>
              <a:rPr lang="bg-BG" sz="2800" dirty="0"/>
              <a:t>Закръгляне до следващо (по-голямо) цяло число</a:t>
            </a:r>
            <a:r>
              <a:rPr lang="bg-BG" sz="2800" dirty="0" smtClean="0"/>
              <a:t>:</a:t>
            </a:r>
            <a:endParaRPr lang="en-US" sz="2800" dirty="0" smtClean="0"/>
          </a:p>
          <a:p>
            <a:pPr lvl="1"/>
            <a:endParaRPr lang="bg-BG" sz="2800" dirty="0"/>
          </a:p>
          <a:p>
            <a:pPr lvl="1">
              <a:spcAft>
                <a:spcPts val="0"/>
              </a:spcAft>
            </a:pPr>
            <a:r>
              <a:rPr lang="bg-BG" sz="2800" dirty="0"/>
              <a:t>Закръгляне до предишно (по-малко) цяло число:</a:t>
            </a:r>
            <a:endParaRPr lang="en-US" sz="2800" dirty="0"/>
          </a:p>
          <a:p>
            <a:pPr lvl="1"/>
            <a:endParaRPr lang="en-US" sz="2800" dirty="0" smtClean="0"/>
          </a:p>
          <a:p>
            <a:pPr lvl="1">
              <a:spcAft>
                <a:spcPts val="0"/>
              </a:spcAft>
            </a:pPr>
            <a:r>
              <a:rPr lang="bg-BG" sz="2800" dirty="0" smtClean="0"/>
              <a:t>Отрязване на знаците след десетичната запетая:</a:t>
            </a:r>
            <a:endParaRPr lang="en-US" sz="2800" dirty="0" smtClean="0"/>
          </a:p>
          <a:p>
            <a:pPr marL="377887" lvl="1" indent="0">
              <a:buNone/>
            </a:pPr>
            <a:endParaRPr lang="en-US" sz="2800" dirty="0"/>
          </a:p>
          <a:p>
            <a:pPr lvl="1"/>
            <a:r>
              <a:rPr lang="bg-BG" sz="2800" dirty="0"/>
              <a:t>Закръгляне до най-близко число:</a:t>
            </a:r>
          </a:p>
          <a:p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Закръгляне 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2362200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up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(23.45);    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 = 24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6A2756D-9649-47BD-976B-7CCC79097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1" y="3515380"/>
            <a:ext cx="1036820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down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(45.67);	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 = 45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BB099F2-E289-4CB2-B7E6-3E8A40B8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04" y="5803352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(123.456).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toFixed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123.46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26A2756D-9649-47BD-976B-7CCC79097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1" y="4658380"/>
            <a:ext cx="1036820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trunc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Math.trunc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(45.67);	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trunc =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2" y="4800600"/>
            <a:ext cx="4507622" cy="578882"/>
          </a:xfrm>
          <a:prstGeom prst="wedgeRoundRectCallout">
            <a:avLst>
              <a:gd name="adj1" fmla="val -38733"/>
              <a:gd name="adj2" fmla="val 1281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Брой символи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точката</a:t>
            </a:r>
          </a:p>
        </p:txBody>
      </p:sp>
    </p:spTree>
    <p:extLst>
      <p:ext uri="{BB962C8B-B14F-4D97-AF65-F5344CB8AC3E}">
        <p14:creationId xmlns:p14="http://schemas.microsoft.com/office/powerpoint/2010/main" val="24707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9798"/>
            <a:ext cx="10972798" cy="820600"/>
          </a:xfrm>
        </p:spPr>
        <p:txBody>
          <a:bodyPr/>
          <a:lstStyle/>
          <a:p>
            <a:r>
              <a:rPr lang="bg-BG" dirty="0" smtClean="0"/>
              <a:t>Лице </a:t>
            </a:r>
            <a:r>
              <a:rPr lang="bg-BG" dirty="0"/>
              <a:t>и </a:t>
            </a:r>
            <a:r>
              <a:rPr lang="bg-BG" dirty="0" smtClean="0"/>
              <a:t>периметър </a:t>
            </a:r>
            <a:r>
              <a:rPr lang="bg-BG" dirty="0"/>
              <a:t>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838200"/>
            <a:ext cx="3258537" cy="1855064"/>
          </a:xfrm>
          <a:prstGeom prst="roundRect">
            <a:avLst>
              <a:gd name="adj" fmla="val 144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75" y="921240"/>
            <a:ext cx="6152467" cy="17720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90" y="2651444"/>
            <a:ext cx="2499722" cy="2187256"/>
          </a:xfrm>
          <a:prstGeom prst="roundRect">
            <a:avLst>
              <a:gd name="adj" fmla="val 6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2516660"/>
            <a:ext cx="6629400" cy="208435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1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28800"/>
            <a:ext cx="11804822" cy="2887479"/>
          </a:xfrm>
        </p:spPr>
        <p:txBody>
          <a:bodyPr/>
          <a:lstStyle/>
          <a:p>
            <a:r>
              <a:rPr lang="bg-BG" sz="3200" dirty="0"/>
              <a:t>Напишете програма, </a:t>
            </a:r>
            <a:r>
              <a:rPr lang="bg-BG" sz="3200" dirty="0" smtClean="0"/>
              <a:t>в която потребителят </a:t>
            </a:r>
            <a:r>
              <a:rPr lang="bg-BG" sz="3200" dirty="0"/>
              <a:t>въвежда радиуса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200" dirty="0"/>
              <a:t> </a:t>
            </a:r>
            <a:r>
              <a:rPr lang="bg-BG" sz="3200" dirty="0"/>
              <a:t>на кръг и изчислява лицето и периметъра на кръга </a:t>
            </a:r>
            <a:r>
              <a:rPr lang="en-US" sz="3200" dirty="0"/>
              <a:t>/</a:t>
            </a:r>
            <a:r>
              <a:rPr lang="bg-BG" sz="3200" dirty="0"/>
              <a:t> окръжността</a:t>
            </a:r>
          </a:p>
          <a:p>
            <a:pPr lvl="1"/>
            <a:r>
              <a:rPr lang="bg-BG" sz="2800" dirty="0"/>
              <a:t>Лице =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sz="2800" dirty="0"/>
              <a:t> *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2800" dirty="0"/>
              <a:t> *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r>
              <a:rPr lang="bg-BG" sz="2800" dirty="0"/>
              <a:t>Периметър =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bg-BG" sz="2800" dirty="0"/>
              <a:t> *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sz="2800" dirty="0"/>
              <a:t> *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и лице на кръг – пример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56212" y="3268479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≈</a:t>
            </a:r>
            <a:r>
              <a:rPr lang="bg-BG" sz="3200" dirty="0"/>
              <a:t> </a:t>
            </a:r>
            <a:r>
              <a:rPr lang="en-US" sz="3200" dirty="0"/>
              <a:t>3</a:t>
            </a:r>
            <a:r>
              <a:rPr lang="bg-BG" sz="3200" dirty="0"/>
              <a:t>.</a:t>
            </a:r>
            <a:r>
              <a:rPr lang="en-US" sz="3200" dirty="0"/>
              <a:t>14159265358979323846</a:t>
            </a:r>
            <a:r>
              <a:rPr lang="bg-BG" sz="3200" dirty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166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и лице на кръг – </a:t>
            </a:r>
            <a:r>
              <a:rPr lang="bg-BG" dirty="0" smtClean="0"/>
              <a:t>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55806" y="2209800"/>
            <a:ext cx="105156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circleAreaPerimeter([arg1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Number(arg1);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r * 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Math.PI * 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9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97245"/>
            <a:ext cx="11804822" cy="5570355"/>
          </a:xfrm>
        </p:spPr>
        <p:txBody>
          <a:bodyPr>
            <a:normAutofit/>
          </a:bodyPr>
          <a:lstStyle/>
          <a:p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Правоъгълник</a:t>
            </a:r>
            <a:r>
              <a:rPr lang="bg-BG" sz="3200" dirty="0"/>
              <a:t> е зададен с координатите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bg-BG" sz="3200" dirty="0"/>
              <a:t>на два от своите срещуположни ъгъла</a:t>
            </a:r>
            <a:endParaRPr lang="en-US" sz="3200" dirty="0"/>
          </a:p>
          <a:p>
            <a:pPr lvl="1"/>
            <a:r>
              <a:rPr lang="bg-BG" sz="3000" dirty="0"/>
              <a:t>Да се пресметнат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площта</a:t>
            </a:r>
            <a:r>
              <a:rPr lang="bg-BG" sz="3000" dirty="0"/>
              <a:t> 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периметъра</a:t>
            </a:r>
            <a:r>
              <a:rPr lang="bg-BG" sz="3000" dirty="0"/>
              <a:t> му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/>
              <a:t>Лице на </a:t>
            </a:r>
            <a:r>
              <a:rPr lang="bg-BG" sz="3700" dirty="0" smtClean="0"/>
              <a:t>правоъгълник – </a:t>
            </a:r>
            <a:r>
              <a:rPr lang="bg-BG" sz="3700" dirty="0"/>
              <a:t>пример</a:t>
            </a:r>
            <a:endParaRPr lang="en-US" sz="37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381" y="1889124"/>
            <a:ext cx="3158031" cy="2763277"/>
          </a:xfrm>
          <a:prstGeom prst="roundRect">
            <a:avLst>
              <a:gd name="adj" fmla="val 684"/>
            </a:avLst>
          </a:prstGeom>
        </p:spPr>
      </p:pic>
    </p:spTree>
    <p:extLst>
      <p:ext uri="{BB962C8B-B14F-4D97-AF65-F5344CB8AC3E}">
        <p14:creationId xmlns:p14="http://schemas.microsoft.com/office/powerpoint/2010/main" val="807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/>
              <a:t>Лице на правоъгълник </a:t>
            </a:r>
            <a:r>
              <a:rPr lang="bg-BG" sz="3700" dirty="0" smtClean="0"/>
              <a:t>– решение</a:t>
            </a:r>
            <a:endParaRPr lang="en-US" sz="37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2" y="1357086"/>
            <a:ext cx="10944000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rectAreaPerimeter([arg1, arg2, arg3, arg4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x1 = Number(arg1);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y1 = Number(arg2);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x2 = Number(arg3);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y2 = Number(arg4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width = Math.max(x1, x2) - Math.min(x1, x2);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height = Math.max(y1, y2) - Math.min(y1, y2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console.log(`Area = ${width * height}`);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console.log(`Perimeter = ${2 * (width + height)}`);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34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679903"/>
            <a:ext cx="10363200" cy="1568497"/>
          </a:xfrm>
        </p:spPr>
        <p:txBody>
          <a:bodyPr/>
          <a:lstStyle/>
          <a:p>
            <a:pPr lvl="0"/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1066800"/>
            <a:ext cx="7010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5" y="1420067"/>
            <a:ext cx="6970798" cy="4447333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Променливи и типове данни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Четене на потребителски вход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Прости </a:t>
            </a:r>
            <a:r>
              <a:rPr lang="bg-BG" dirty="0" smtClean="0"/>
              <a:t>операции</a:t>
            </a:r>
            <a:endParaRPr lang="en-US" dirty="0"/>
          </a:p>
          <a:p>
            <a:pPr marL="723900" lvl="1" indent="-368300"/>
            <a:r>
              <a:rPr lang="bg-BG" dirty="0" smtClean="0"/>
              <a:t>Работа с текст</a:t>
            </a:r>
          </a:p>
          <a:p>
            <a:pPr marL="723900" lvl="1" indent="-368300"/>
            <a:r>
              <a:rPr lang="bg-BG" dirty="0" smtClean="0"/>
              <a:t>Работа с числа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Печатане на екрана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752600"/>
            <a:ext cx="31911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bg-BG" dirty="0" smtClean="0"/>
              <a:t>ново конзолно приложение </a:t>
            </a:r>
            <a:r>
              <a:rPr lang="en-US" dirty="0" smtClean="0"/>
              <a:t>Node.js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Конвертор за валути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57074" y="2057400"/>
            <a:ext cx="7007332" cy="44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2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Структуриране на проекта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26977" y="1219200"/>
            <a:ext cx="73348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Подготвяне на </a:t>
            </a:r>
            <a:r>
              <a:rPr lang="en-US" dirty="0" smtClean="0"/>
              <a:t>html</a:t>
            </a:r>
            <a:r>
              <a:rPr lang="bg-BG" dirty="0" smtClean="0"/>
              <a:t> файла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96" y="1752600"/>
            <a:ext cx="8189034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72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Инсталиране на </a:t>
            </a:r>
            <a:r>
              <a:rPr lang="en-US" dirty="0" smtClean="0"/>
              <a:t>Electron.js</a:t>
            </a:r>
            <a:endParaRPr lang="bg-BG" dirty="0"/>
          </a:p>
        </p:txBody>
      </p:sp>
      <p:sp>
        <p:nvSpPr>
          <p:cNvPr id="5" name="Down Arrow 4"/>
          <p:cNvSpPr/>
          <p:nvPr/>
        </p:nvSpPr>
        <p:spPr>
          <a:xfrm>
            <a:off x="5903913" y="2800350"/>
            <a:ext cx="381000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1093298"/>
            <a:ext cx="7467600" cy="1569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912" y="3352800"/>
            <a:ext cx="4735002" cy="3105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3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Конвертиране от </a:t>
            </a:r>
            <a:r>
              <a:rPr lang="en-US" dirty="0"/>
              <a:t>BGN </a:t>
            </a:r>
            <a:r>
              <a:rPr lang="bg-BG" dirty="0"/>
              <a:t>към </a:t>
            </a:r>
            <a:r>
              <a:rPr lang="en-US" dirty="0"/>
              <a:t>EUR – </a:t>
            </a:r>
            <a:r>
              <a:rPr lang="bg-BG" dirty="0"/>
              <a:t>логика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2018943"/>
            <a:ext cx="108966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eurConverter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bg-BG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bgn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bgn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").value;</a:t>
            </a:r>
            <a:endParaRPr lang="bg-BG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(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bgn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1.95583).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toFixed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</a:t>
            </a:r>
            <a:endParaRPr lang="bg-BG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("euro").value = </a:t>
            </a:r>
            <a:r>
              <a:rPr lang="en-US" sz="30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</a:t>
            </a:r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</a:t>
            </a:r>
            <a:endParaRPr lang="bg-BG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0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152929"/>
            <a:ext cx="10363200" cy="1568497"/>
          </a:xfrm>
        </p:spPr>
        <p:txBody>
          <a:bodyPr/>
          <a:lstStyle/>
          <a:p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37412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01667" y="1371600"/>
            <a:ext cx="7385490" cy="243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Въвеждане на текст</a:t>
            </a:r>
            <a:endParaRPr lang="en-US" sz="3200" dirty="0"/>
          </a:p>
          <a:p>
            <a:endParaRPr lang="bg-BG" sz="3200" dirty="0"/>
          </a:p>
          <a:p>
            <a:r>
              <a:rPr lang="bg-BG" sz="3200" dirty="0"/>
              <a:t>Въвеждане на число</a:t>
            </a:r>
          </a:p>
          <a:p>
            <a:endParaRPr lang="en-US" sz="3200" dirty="0"/>
          </a:p>
          <a:p>
            <a:r>
              <a:rPr lang="bg-BG" sz="3200" dirty="0"/>
              <a:t>Пресмятания с числа: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3200" dirty="0"/>
          </a:p>
          <a:p>
            <a:r>
              <a:rPr lang="bg-BG" sz="3200" dirty="0"/>
              <a:t>Извеждане на текст по шаблон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40" y="1371600"/>
            <a:ext cx="3063472" cy="2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828800"/>
            <a:ext cx="685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arg1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58824" y="3165431"/>
            <a:ext cx="80787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(arg1);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58824" y="4495800"/>
            <a:ext cx="92979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58824" y="5867400"/>
            <a:ext cx="10669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${arg1}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${arg2}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${arg1 + arg2}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419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594411"/>
            <a:ext cx="9429532" cy="45989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1021562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93972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29545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2120708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 smtClean="0"/>
              <a:t>Променливи и типове данни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A821A-27B2-407E-B66E-C7EA073B4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1306286"/>
            <a:ext cx="7620000" cy="31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0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Компютрите са машини, които обработват данни</a:t>
            </a:r>
            <a:endParaRPr lang="en-US" dirty="0"/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Данните</a:t>
            </a:r>
            <a:r>
              <a:rPr lang="en-US" dirty="0"/>
              <a:t> </a:t>
            </a:r>
            <a:r>
              <a:rPr lang="bg-BG" dirty="0"/>
              <a:t>се записват в компютърната памет в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</a:t>
            </a:r>
            <a:r>
              <a:rPr lang="bg-BG" dirty="0"/>
              <a:t> имат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име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стойност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Дефиниране на променлива и присвояване на стойност: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bg-BG" dirty="0"/>
              <a:t>След обработка данните се записват отново в променливи</a:t>
            </a: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Променливи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624771" y="4867832"/>
            <a:ext cx="367506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747166" y="4714972"/>
            <a:ext cx="2433727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Декларация</a:t>
            </a: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702050" y="4038600"/>
            <a:ext cx="3721979" cy="578882"/>
          </a:xfrm>
          <a:prstGeom prst="wedgeRoundRectCallout">
            <a:avLst>
              <a:gd name="adj1" fmla="val -44501"/>
              <a:gd name="adj2" fmla="val 117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</a:t>
            </a: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313612" y="5144700"/>
            <a:ext cx="4114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(от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число)</a:t>
            </a:r>
          </a:p>
        </p:txBody>
      </p:sp>
    </p:spTree>
    <p:extLst>
      <p:ext uri="{BB962C8B-B14F-4D97-AF65-F5344CB8AC3E}">
        <p14:creationId xmlns:p14="http://schemas.microsoft.com/office/powerpoint/2010/main" val="327424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1" grpId="0" uiExpand="1" build="p"/>
      <p:bldP spid="560132" grpId="0" animBg="1"/>
      <p:bldP spid="560133" grpId="0" animBg="1"/>
      <p:bldP spid="560134" grpId="0" animBg="1"/>
      <p:bldP spid="5601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 </a:t>
            </a:r>
            <a:r>
              <a:rPr lang="bg-BG" dirty="0"/>
              <a:t>съхраняват стойност от даден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</a:p>
          <a:p>
            <a:pPr lvl="1"/>
            <a:r>
              <a:rPr lang="bg-BG" dirty="0"/>
              <a:t>Число</a:t>
            </a:r>
            <a:r>
              <a:rPr lang="bg-BG" dirty="0" smtClean="0"/>
              <a:t>, текст(низ), булев тип, </a:t>
            </a:r>
            <a:r>
              <a:rPr lang="bg-BG" dirty="0"/>
              <a:t>списък, …</a:t>
            </a:r>
          </a:p>
          <a:p>
            <a:pPr>
              <a:spcBef>
                <a:spcPts val="1200"/>
              </a:spcBef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Типове данни</a:t>
            </a:r>
            <a:r>
              <a:rPr lang="en-US" dirty="0"/>
              <a:t> – </a:t>
            </a:r>
            <a:r>
              <a:rPr lang="bg-BG" dirty="0"/>
              <a:t>примери</a:t>
            </a:r>
            <a:r>
              <a:rPr lang="en-US" dirty="0"/>
              <a:t>:</a:t>
            </a:r>
          </a:p>
          <a:p>
            <a:pPr lvl="1"/>
            <a:r>
              <a:rPr lang="en-US" sz="3400" dirty="0"/>
              <a:t>number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число</a:t>
            </a:r>
            <a:r>
              <a:rPr lang="en-US" dirty="0" smtClean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7</a:t>
            </a:r>
            <a:r>
              <a:rPr lang="en-US" dirty="0" smtClean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3.14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-1.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5</a:t>
            </a:r>
            <a:r>
              <a:rPr lang="en-US" dirty="0"/>
              <a:t>,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NaN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bg-BG" dirty="0"/>
          </a:p>
          <a:p>
            <a:pPr lvl="1"/>
            <a:r>
              <a:rPr lang="en-US" sz="3400" dirty="0"/>
              <a:t>string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текст</a:t>
            </a:r>
            <a:r>
              <a:rPr lang="bg-BG" dirty="0" smtClean="0"/>
              <a:t> 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"Hello"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Здрасти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"p@r0La"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400" dirty="0" err="1"/>
              <a:t>boolean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булева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false</a:t>
            </a:r>
          </a:p>
          <a:p>
            <a:pPr lvl="1"/>
            <a:r>
              <a:rPr lang="en-US" sz="3400" dirty="0"/>
              <a:t>Date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/>
              <a:t>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дата</a:t>
            </a:r>
            <a:r>
              <a:rPr lang="bg-BG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Tue Jul 04 2017</a:t>
            </a:r>
            <a:r>
              <a:rPr lang="en-US" dirty="0" smtClean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3400" dirty="0"/>
              <a:t>null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</a:p>
          <a:p>
            <a:pPr lvl="1"/>
            <a:r>
              <a:rPr lang="en-US" sz="3400" dirty="0"/>
              <a:t>undefined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undefined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Типове </a:t>
            </a:r>
            <a:r>
              <a:rPr lang="bg-BG" dirty="0" smtClean="0"/>
              <a:t>данни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43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0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275400"/>
            <a:ext cx="10363200" cy="820600"/>
          </a:xfrm>
        </p:spPr>
        <p:txBody>
          <a:bodyPr/>
          <a:lstStyle/>
          <a:p>
            <a:r>
              <a:rPr lang="bg-BG" dirty="0" smtClean="0"/>
              <a:t>Четене на потребителски вход</a:t>
            </a:r>
            <a:endParaRPr lang="en-US" dirty="0"/>
          </a:p>
        </p:txBody>
      </p:sp>
      <p:pic>
        <p:nvPicPr>
          <p:cNvPr id="1026" name="Picture 2" descr="http://atomictoasters.com/wp-content/uploads/2013/01/Computer-Prodig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666750"/>
            <a:ext cx="6223000" cy="4667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23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0412" y="855231"/>
            <a:ext cx="11804822" cy="579120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bg-BG" sz="3200" dirty="0"/>
              <a:t>Четене на </a:t>
            </a:r>
            <a:r>
              <a:rPr lang="bg-BG" sz="3200" dirty="0" smtClean="0"/>
              <a:t>текст: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0"/>
              </a:spcAft>
            </a:pPr>
            <a:endParaRPr lang="en-US" sz="32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Пример</a:t>
            </a:r>
            <a:r>
              <a:rPr lang="bg-BG" sz="3200" dirty="0" smtClean="0"/>
              <a:t>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</a:t>
            </a:r>
            <a:r>
              <a:rPr lang="bg-BG" dirty="0" smtClean="0"/>
              <a:t>текст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38434" y="1524000"/>
            <a:ext cx="106680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dirty="0" err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readText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input]) {</a:t>
            </a:r>
          </a:p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600" b="1" dirty="0" err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56845" y="3946029"/>
            <a:ext cx="106680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dirty="0" err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readName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([input])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console.log(name);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45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9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0412" y="855231"/>
            <a:ext cx="11804822" cy="579120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bg-BG" sz="3200" dirty="0"/>
              <a:t>Четене на </a:t>
            </a:r>
            <a:r>
              <a:rPr lang="bg-BG" sz="3200" dirty="0" smtClean="0"/>
              <a:t>число</a:t>
            </a:r>
            <a:r>
              <a:rPr lang="bg-BG" sz="3200" dirty="0"/>
              <a:t>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0"/>
              </a:spcAft>
            </a:pPr>
            <a:endParaRPr lang="en-US" sz="32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3200" dirty="0"/>
              <a:t>Пример: </a:t>
            </a:r>
            <a:r>
              <a:rPr lang="bg-BG" sz="3200" dirty="0" smtClean="0"/>
              <a:t>пресмятане на лице на квадрат със страна 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а</a:t>
            </a:r>
            <a:r>
              <a:rPr lang="bg-BG" sz="3200" dirty="0" smtClean="0"/>
              <a:t>:</a:t>
            </a:r>
            <a:endParaRPr lang="en-US" sz="3200" dirty="0"/>
          </a:p>
          <a:p>
            <a:pPr>
              <a:spcBef>
                <a:spcPts val="1200"/>
              </a:spcBef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</a:t>
            </a:r>
            <a:r>
              <a:rPr lang="bg-BG" dirty="0" smtClean="0"/>
              <a:t>числа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38434" y="1526738"/>
            <a:ext cx="106680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dirty="0" err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readNumber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input]) {</a:t>
            </a:r>
          </a:p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6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Number(input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judge.softuni.bg/Contests/Practice/Index/151#0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56845" y="3850719"/>
            <a:ext cx="106680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dirty="0" err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squareArea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([input])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Number(input)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 area = a * a;  </a:t>
            </a:r>
          </a:p>
          <a:p>
            <a:r>
              <a:rPr lang="en-US" sz="26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console.log(area);</a:t>
            </a:r>
            <a:endParaRPr lang="en-US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792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9" grpId="0" animBg="1"/>
      <p:bldP spid="3" grpId="0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1665</Words>
  <Application>Microsoft Office PowerPoint</Application>
  <PresentationFormat>Custom</PresentationFormat>
  <Paragraphs>338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3_SoftUni 16x9</vt:lpstr>
      <vt:lpstr>Прости пресмятания</vt:lpstr>
      <vt:lpstr>Have a Question?</vt:lpstr>
      <vt:lpstr>Съдържание</vt:lpstr>
      <vt:lpstr>Променливи и типове данни</vt:lpstr>
      <vt:lpstr>Променливи</vt:lpstr>
      <vt:lpstr>Типове данни</vt:lpstr>
      <vt:lpstr>Четене на потребителски вход</vt:lpstr>
      <vt:lpstr>Четене на текст</vt:lpstr>
      <vt:lpstr>Четене на числа</vt:lpstr>
      <vt:lpstr>Прости операции</vt:lpstr>
      <vt:lpstr>Поздрав по име - пример</vt:lpstr>
      <vt:lpstr>Поздрав по име - решение</vt:lpstr>
      <vt:lpstr>Съединяване на текст и число</vt:lpstr>
      <vt:lpstr>Аритметични операции: + и -</vt:lpstr>
      <vt:lpstr>Аритметични операции: * и /</vt:lpstr>
      <vt:lpstr>Числени изрази</vt:lpstr>
      <vt:lpstr>Задачи с прости изчисления</vt:lpstr>
      <vt:lpstr>Особености при операции с числа в JavaScript</vt:lpstr>
      <vt:lpstr>Печатане на екрана</vt:lpstr>
      <vt:lpstr>Съединяване на текст</vt:lpstr>
      <vt:lpstr>Съединяване на текст и числа - пример</vt:lpstr>
      <vt:lpstr>Съединяване на текст и числа - решение</vt:lpstr>
      <vt:lpstr>Закръгляне на числа</vt:lpstr>
      <vt:lpstr>Лице и периметър на фигури</vt:lpstr>
      <vt:lpstr>Периметър и лице на кръг – пример</vt:lpstr>
      <vt:lpstr>Периметър и лице на кръг – решение</vt:lpstr>
      <vt:lpstr>Лице на правоъгълник – пример</vt:lpstr>
      <vt:lpstr>Лице на правоъгълник – решение</vt:lpstr>
      <vt:lpstr>Графично приложение: конвертор от BGN към EUR</vt:lpstr>
      <vt:lpstr>Конвертор за валути</vt:lpstr>
      <vt:lpstr>Структуриране на проекта</vt:lpstr>
      <vt:lpstr>Подготвяне на html файла</vt:lpstr>
      <vt:lpstr>Инсталиране на Electron.js</vt:lpstr>
      <vt:lpstr>Конвертиране от BGN към EUR – логика</vt:lpstr>
      <vt:lpstr>Графично приложение: конвертор от BGN към EUR</vt:lpstr>
      <vt:lpstr>Какво научихме днес?</vt:lpstr>
      <vt:lpstr>Прости пресмятания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пресмятания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2017-07-07T16:00:02Z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